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5" r:id="rId3"/>
    <p:sldId id="258" r:id="rId4"/>
    <p:sldId id="277" r:id="rId5"/>
    <p:sldId id="266" r:id="rId6"/>
    <p:sldId id="267" r:id="rId7"/>
    <p:sldId id="270" r:id="rId8"/>
    <p:sldId id="271" r:id="rId9"/>
    <p:sldId id="278" r:id="rId10"/>
    <p:sldId id="273" r:id="rId11"/>
    <p:sldId id="274"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a:srgbClr val="0000CC"/>
    <a:srgbClr val="0000FF"/>
    <a:srgbClr val="0160B7"/>
    <a:srgbClr val="F3664F"/>
    <a:srgbClr val="FF6600"/>
    <a:srgbClr val="747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7A5227-ADDC-4443-B4C7-5C0FD6A3BBDA}" type="datetimeFigureOut">
              <a:rPr lang="de-DE" smtClean="0"/>
              <a:t>04.06.2026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73816-BB8F-4D82-BF3F-9188DC0EF2D5}" type="slidenum">
              <a:rPr lang="de-DE" smtClean="0"/>
              <a:t>‹Nr.›</a:t>
            </a:fld>
            <a:endParaRPr lang="de-DE"/>
          </a:p>
        </p:txBody>
      </p:sp>
    </p:spTree>
    <p:extLst>
      <p:ext uri="{BB962C8B-B14F-4D97-AF65-F5344CB8AC3E}">
        <p14:creationId xmlns:p14="http://schemas.microsoft.com/office/powerpoint/2010/main" val="109807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673816-BB8F-4D82-BF3F-9188DC0EF2D5}" type="slidenum">
              <a:rPr lang="de-DE" smtClean="0"/>
              <a:t>8</a:t>
            </a:fld>
            <a:endParaRPr lang="de-DE"/>
          </a:p>
        </p:txBody>
      </p:sp>
    </p:spTree>
    <p:extLst>
      <p:ext uri="{BB962C8B-B14F-4D97-AF65-F5344CB8AC3E}">
        <p14:creationId xmlns:p14="http://schemas.microsoft.com/office/powerpoint/2010/main" val="414621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DE268F7-BAAE-4845-AD85-A39F1853A6A9}" type="datetimeFigureOut">
              <a:rPr lang="de-DE" smtClean="0"/>
              <a:t>04.06.2026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293173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E268F7-BAAE-4845-AD85-A39F1853A6A9}" type="datetimeFigureOut">
              <a:rPr lang="de-DE" smtClean="0"/>
              <a:t>04.06.2026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274622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E268F7-BAAE-4845-AD85-A39F1853A6A9}" type="datetimeFigureOut">
              <a:rPr lang="de-DE" smtClean="0"/>
              <a:t>04.06.2026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123530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E268F7-BAAE-4845-AD85-A39F1853A6A9}" type="datetimeFigureOut">
              <a:rPr lang="de-DE" smtClean="0"/>
              <a:t>04.06.2026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192267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DE268F7-BAAE-4845-AD85-A39F1853A6A9}" type="datetimeFigureOut">
              <a:rPr lang="de-DE" smtClean="0"/>
              <a:t>04.06.2026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177927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DE268F7-BAAE-4845-AD85-A39F1853A6A9}" type="datetimeFigureOut">
              <a:rPr lang="de-DE" smtClean="0"/>
              <a:t>04.06.2026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4788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DE268F7-BAAE-4845-AD85-A39F1853A6A9}" type="datetimeFigureOut">
              <a:rPr lang="de-DE" smtClean="0"/>
              <a:t>04.06.2026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280804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DE268F7-BAAE-4845-AD85-A39F1853A6A9}" type="datetimeFigureOut">
              <a:rPr lang="de-DE" smtClean="0"/>
              <a:t>04.06.2026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44704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DE268F7-BAAE-4845-AD85-A39F1853A6A9}" type="datetimeFigureOut">
              <a:rPr lang="de-DE" smtClean="0"/>
              <a:t>04.06.2026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107791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DE268F7-BAAE-4845-AD85-A39F1853A6A9}" type="datetimeFigureOut">
              <a:rPr lang="de-DE" smtClean="0"/>
              <a:t>04.06.2026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384723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DE268F7-BAAE-4845-AD85-A39F1853A6A9}" type="datetimeFigureOut">
              <a:rPr lang="de-DE" smtClean="0"/>
              <a:t>04.06.2026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061A28B-12E3-4230-A380-FC625703EC2B}" type="slidenum">
              <a:rPr lang="de-DE" smtClean="0"/>
              <a:t>‹Nr.›</a:t>
            </a:fld>
            <a:endParaRPr lang="de-DE"/>
          </a:p>
        </p:txBody>
      </p:sp>
    </p:spTree>
    <p:extLst>
      <p:ext uri="{BB962C8B-B14F-4D97-AF65-F5344CB8AC3E}">
        <p14:creationId xmlns:p14="http://schemas.microsoft.com/office/powerpoint/2010/main" val="298493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268F7-BAAE-4845-AD85-A39F1853A6A9}" type="datetimeFigureOut">
              <a:rPr lang="de-DE" smtClean="0"/>
              <a:t>04.06.2026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1A28B-12E3-4230-A380-FC625703EC2B}" type="slidenum">
              <a:rPr lang="de-DE" smtClean="0"/>
              <a:t>‹Nr.›</a:t>
            </a:fld>
            <a:endParaRPr lang="de-DE"/>
          </a:p>
        </p:txBody>
      </p:sp>
    </p:spTree>
    <p:extLst>
      <p:ext uri="{BB962C8B-B14F-4D97-AF65-F5344CB8AC3E}">
        <p14:creationId xmlns:p14="http://schemas.microsoft.com/office/powerpoint/2010/main" val="88036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2130425"/>
            <a:ext cx="8350696" cy="1470025"/>
          </a:xfrm>
        </p:spPr>
        <p:txBody>
          <a:bodyPr>
            <a:normAutofit/>
          </a:bodyPr>
          <a:lstStyle/>
          <a:p>
            <a:r>
              <a:rPr lang="de-DE" smtClean="0"/>
              <a:t>Die Zeitgleichung</a:t>
            </a:r>
            <a:br>
              <a:rPr lang="de-DE" smtClean="0"/>
            </a:br>
            <a:r>
              <a:rPr lang="de-DE" sz="2700" smtClean="0"/>
              <a:t>-</a:t>
            </a:r>
            <a:r>
              <a:rPr lang="de-DE"/>
              <a:t> </a:t>
            </a:r>
            <a:r>
              <a:rPr lang="de-DE" sz="2700" smtClean="0"/>
              <a:t>ihre Darstellung im Kalenderjahr und als Analemma -</a:t>
            </a:r>
            <a:endParaRPr lang="de-DE" sz="2700"/>
          </a:p>
        </p:txBody>
      </p:sp>
      <p:sp>
        <p:nvSpPr>
          <p:cNvPr id="3" name="Untertitel 2"/>
          <p:cNvSpPr>
            <a:spLocks noGrp="1"/>
          </p:cNvSpPr>
          <p:nvPr>
            <p:ph type="subTitle" idx="1"/>
          </p:nvPr>
        </p:nvSpPr>
        <p:spPr/>
        <p:txBody>
          <a:bodyPr>
            <a:normAutofit/>
          </a:bodyPr>
          <a:lstStyle/>
          <a:p>
            <a:r>
              <a:rPr lang="de-DE" sz="2400" smtClean="0">
                <a:solidFill>
                  <a:schemeClr val="tx1"/>
                </a:solidFill>
              </a:rPr>
              <a:t>Vortrag von Siegfried Wetzel anlässlich der</a:t>
            </a:r>
          </a:p>
          <a:p>
            <a:r>
              <a:rPr lang="de-DE" sz="2400" smtClean="0">
                <a:solidFill>
                  <a:schemeClr val="tx1"/>
                </a:solidFill>
              </a:rPr>
              <a:t>Jahrestagung der Arbeitsgruppe Sonnenuhren</a:t>
            </a:r>
          </a:p>
          <a:p>
            <a:r>
              <a:rPr lang="de-DE" sz="2400" smtClean="0">
                <a:solidFill>
                  <a:schemeClr val="tx1"/>
                </a:solidFill>
              </a:rPr>
              <a:t>im Mai 2026 in Plauen/Vogtl.</a:t>
            </a:r>
            <a:endParaRPr lang="de-DE" sz="2400">
              <a:solidFill>
                <a:schemeClr val="tx1"/>
              </a:solidFill>
            </a:endParaRPr>
          </a:p>
        </p:txBody>
      </p:sp>
    </p:spTree>
    <p:extLst>
      <p:ext uri="{BB962C8B-B14F-4D97-AF65-F5344CB8AC3E}">
        <p14:creationId xmlns:p14="http://schemas.microsoft.com/office/powerpoint/2010/main" val="1385930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2467133" cy="276999"/>
          </a:xfrm>
          <a:prstGeom prst="rect">
            <a:avLst/>
          </a:prstGeom>
          <a:noFill/>
        </p:spPr>
        <p:txBody>
          <a:bodyPr wrap="square" rtlCol="0">
            <a:spAutoFit/>
          </a:bodyPr>
          <a:lstStyle/>
          <a:p>
            <a:r>
              <a:rPr lang="de-DE" sz="1200"/>
              <a:t>Wetzel: Zeitgleichung, </a:t>
            </a:r>
            <a:r>
              <a:rPr lang="de-DE" sz="1200" smtClean="0"/>
              <a:t>S.9</a:t>
            </a:r>
            <a:endParaRPr lang="de-DE" sz="120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764704"/>
            <a:ext cx="7596336" cy="1983791"/>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50" y="3501008"/>
            <a:ext cx="8532440" cy="1618003"/>
          </a:xfrm>
          <a:prstGeom prst="rect">
            <a:avLst/>
          </a:prstGeom>
        </p:spPr>
      </p:pic>
      <p:sp>
        <p:nvSpPr>
          <p:cNvPr id="5" name="Textfeld 4"/>
          <p:cNvSpPr txBox="1"/>
          <p:nvPr/>
        </p:nvSpPr>
        <p:spPr>
          <a:xfrm>
            <a:off x="2442623" y="2807118"/>
            <a:ext cx="5094813" cy="338554"/>
          </a:xfrm>
          <a:prstGeom prst="rect">
            <a:avLst/>
          </a:prstGeom>
          <a:noFill/>
        </p:spPr>
        <p:txBody>
          <a:bodyPr wrap="square" rtlCol="0">
            <a:spAutoFit/>
          </a:bodyPr>
          <a:lstStyle/>
          <a:p>
            <a:r>
              <a:rPr lang="de-DE" sz="1600" smtClean="0"/>
              <a:t>ZG-Analemma mit 366 Werten (Jahreslänge = 365 Tage)</a:t>
            </a:r>
            <a:endParaRPr lang="de-DE" sz="1600"/>
          </a:p>
        </p:txBody>
      </p:sp>
      <p:sp>
        <p:nvSpPr>
          <p:cNvPr id="6" name="Textfeld 5"/>
          <p:cNvSpPr txBox="1"/>
          <p:nvPr/>
        </p:nvSpPr>
        <p:spPr>
          <a:xfrm>
            <a:off x="525525" y="5119962"/>
            <a:ext cx="6450660" cy="830997"/>
          </a:xfrm>
          <a:prstGeom prst="rect">
            <a:avLst/>
          </a:prstGeom>
          <a:noFill/>
        </p:spPr>
        <p:txBody>
          <a:bodyPr wrap="square" rtlCol="0">
            <a:spAutoFit/>
          </a:bodyPr>
          <a:lstStyle/>
          <a:p>
            <a:r>
              <a:rPr lang="de-DE" sz="1600" smtClean="0"/>
              <a:t>Vergrößertes Detail:</a:t>
            </a:r>
          </a:p>
          <a:p>
            <a:r>
              <a:rPr lang="de-DE" sz="1600" smtClean="0"/>
              <a:t>Der 366-Punkt (Folgejahr) hat den </a:t>
            </a:r>
          </a:p>
          <a:p>
            <a:r>
              <a:rPr lang="de-DE" sz="1600" smtClean="0"/>
              <a:t>1-Punkt (Vorjahr) noch nicht erreicht</a:t>
            </a:r>
            <a:endParaRPr lang="de-DE" sz="1600"/>
          </a:p>
        </p:txBody>
      </p:sp>
      <p:sp>
        <p:nvSpPr>
          <p:cNvPr id="7" name="Textfeld 6"/>
          <p:cNvSpPr txBox="1"/>
          <p:nvPr/>
        </p:nvSpPr>
        <p:spPr>
          <a:xfrm>
            <a:off x="4478776" y="5119962"/>
            <a:ext cx="4445704" cy="830997"/>
          </a:xfrm>
          <a:prstGeom prst="rect">
            <a:avLst/>
          </a:prstGeom>
          <a:noFill/>
        </p:spPr>
        <p:txBody>
          <a:bodyPr wrap="none" rtlCol="0">
            <a:spAutoFit/>
          </a:bodyPr>
          <a:lstStyle/>
          <a:p>
            <a:r>
              <a:rPr lang="de-DE" sz="1600" smtClean="0"/>
              <a:t>Ergänzung mit Punkten  der 2. ZG-Periode  </a:t>
            </a:r>
            <a:r>
              <a:rPr lang="de-DE" sz="1200" smtClean="0"/>
              <a:t>(bis 28.12.)</a:t>
            </a:r>
          </a:p>
          <a:p>
            <a:r>
              <a:rPr lang="de-DE" sz="1600" u="sng"/>
              <a:t>k</a:t>
            </a:r>
            <a:r>
              <a:rPr lang="de-DE" sz="1600" u="sng" smtClean="0"/>
              <a:t>ein seitlicher Versatz</a:t>
            </a:r>
          </a:p>
          <a:p>
            <a:r>
              <a:rPr lang="de-DE" sz="1600" smtClean="0"/>
              <a:t>(Kurve nach 4 Perioden gleichmäßig bedeckt)</a:t>
            </a:r>
            <a:endParaRPr lang="de-DE" sz="1600"/>
          </a:p>
        </p:txBody>
      </p:sp>
      <p:sp>
        <p:nvSpPr>
          <p:cNvPr id="8" name="Textfeld 7"/>
          <p:cNvSpPr txBox="1"/>
          <p:nvPr/>
        </p:nvSpPr>
        <p:spPr>
          <a:xfrm>
            <a:off x="827584" y="404959"/>
            <a:ext cx="3456384" cy="615553"/>
          </a:xfrm>
          <a:prstGeom prst="rect">
            <a:avLst/>
          </a:prstGeom>
          <a:noFill/>
        </p:spPr>
        <p:txBody>
          <a:bodyPr wrap="square" rtlCol="0">
            <a:spAutoFit/>
          </a:bodyPr>
          <a:lstStyle/>
          <a:p>
            <a:r>
              <a:rPr lang="de-DE" smtClean="0">
                <a:solidFill>
                  <a:srgbClr val="C00000"/>
                </a:solidFill>
              </a:rPr>
              <a:t>Das Analemma</a:t>
            </a:r>
          </a:p>
          <a:p>
            <a:r>
              <a:rPr lang="de-DE" sz="1600" smtClean="0">
                <a:solidFill>
                  <a:srgbClr val="C00000"/>
                </a:solidFill>
              </a:rPr>
              <a:t>als Graph</a:t>
            </a:r>
            <a:endParaRPr lang="de-DE" sz="1600">
              <a:solidFill>
                <a:srgbClr val="C00000"/>
              </a:solidFill>
            </a:endParaRPr>
          </a:p>
        </p:txBody>
      </p:sp>
    </p:spTree>
    <p:extLst>
      <p:ext uri="{BB962C8B-B14F-4D97-AF65-F5344CB8AC3E}">
        <p14:creationId xmlns:p14="http://schemas.microsoft.com/office/powerpoint/2010/main" val="2595648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6940"/>
            <a:ext cx="2467133" cy="276999"/>
          </a:xfrm>
          <a:prstGeom prst="rect">
            <a:avLst/>
          </a:prstGeom>
          <a:noFill/>
        </p:spPr>
        <p:txBody>
          <a:bodyPr wrap="square" rtlCol="0">
            <a:spAutoFit/>
          </a:bodyPr>
          <a:lstStyle/>
          <a:p>
            <a:r>
              <a:rPr lang="de-DE" sz="1200"/>
              <a:t>Wetzel: Zeitgleichung, </a:t>
            </a:r>
            <a:r>
              <a:rPr lang="de-DE" sz="1200" smtClean="0"/>
              <a:t>S.10</a:t>
            </a:r>
            <a:endParaRPr lang="de-DE" sz="120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55439"/>
            <a:ext cx="6840835" cy="6264462"/>
          </a:xfrm>
          <a:prstGeom prst="rect">
            <a:avLst/>
          </a:prstGeom>
        </p:spPr>
      </p:pic>
      <p:sp>
        <p:nvSpPr>
          <p:cNvPr id="4" name="Textfeld 3"/>
          <p:cNvSpPr txBox="1"/>
          <p:nvPr/>
        </p:nvSpPr>
        <p:spPr>
          <a:xfrm>
            <a:off x="98965" y="6453336"/>
            <a:ext cx="9649072" cy="307777"/>
          </a:xfrm>
          <a:prstGeom prst="rect">
            <a:avLst/>
          </a:prstGeom>
          <a:noFill/>
        </p:spPr>
        <p:txBody>
          <a:bodyPr wrap="square" rtlCol="0">
            <a:spAutoFit/>
          </a:bodyPr>
          <a:lstStyle/>
          <a:p>
            <a:r>
              <a:rPr lang="de-DE" sz="1400"/>
              <a:t>M</a:t>
            </a:r>
            <a:r>
              <a:rPr lang="de-DE" sz="1400" smtClean="0"/>
              <a:t>it </a:t>
            </a:r>
            <a:r>
              <a:rPr lang="de-DE" sz="1300" smtClean="0"/>
              <a:t>dem</a:t>
            </a:r>
            <a:r>
              <a:rPr lang="de-DE" sz="1400" smtClean="0"/>
              <a:t> </a:t>
            </a:r>
            <a:r>
              <a:rPr lang="de-DE" sz="1300" smtClean="0"/>
              <a:t>Kalendertag</a:t>
            </a:r>
            <a:r>
              <a:rPr lang="de-DE" sz="1400" smtClean="0"/>
              <a:t> beschriftet gibt es vier Analemma-Versionen, aber nur eine bei Beschriftung mit der Sonnendeklination.</a:t>
            </a:r>
            <a:endParaRPr lang="de-DE" sz="1400"/>
          </a:p>
        </p:txBody>
      </p:sp>
      <p:sp>
        <p:nvSpPr>
          <p:cNvPr id="6" name="Textfeld 5"/>
          <p:cNvSpPr txBox="1"/>
          <p:nvPr/>
        </p:nvSpPr>
        <p:spPr>
          <a:xfrm>
            <a:off x="251430" y="560273"/>
            <a:ext cx="2592288" cy="861774"/>
          </a:xfrm>
          <a:prstGeom prst="rect">
            <a:avLst/>
          </a:prstGeom>
          <a:noFill/>
        </p:spPr>
        <p:txBody>
          <a:bodyPr wrap="square" rtlCol="0">
            <a:spAutoFit/>
          </a:bodyPr>
          <a:lstStyle/>
          <a:p>
            <a:r>
              <a:rPr lang="de-DE" smtClean="0">
                <a:solidFill>
                  <a:srgbClr val="C00000"/>
                </a:solidFill>
              </a:rPr>
              <a:t>Das Analemma</a:t>
            </a:r>
          </a:p>
          <a:p>
            <a:r>
              <a:rPr lang="de-DE" sz="1600" smtClean="0">
                <a:solidFill>
                  <a:srgbClr val="C00000"/>
                </a:solidFill>
              </a:rPr>
              <a:t>als Fotomontage</a:t>
            </a:r>
          </a:p>
          <a:p>
            <a:r>
              <a:rPr lang="de-DE" sz="1600" smtClean="0">
                <a:solidFill>
                  <a:srgbClr val="C00000"/>
                </a:solidFill>
              </a:rPr>
              <a:t>und als Lyssajous-Figur</a:t>
            </a:r>
            <a:endParaRPr lang="de-DE" sz="1600">
              <a:solidFill>
                <a:srgbClr val="C00000"/>
              </a:solidFill>
            </a:endParaRPr>
          </a:p>
        </p:txBody>
      </p:sp>
    </p:spTree>
    <p:extLst>
      <p:ext uri="{BB962C8B-B14F-4D97-AF65-F5344CB8AC3E}">
        <p14:creationId xmlns:p14="http://schemas.microsoft.com/office/powerpoint/2010/main" val="970179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2467133" cy="276999"/>
          </a:xfrm>
          <a:prstGeom prst="rect">
            <a:avLst/>
          </a:prstGeom>
          <a:noFill/>
        </p:spPr>
        <p:txBody>
          <a:bodyPr wrap="square" rtlCol="0">
            <a:spAutoFit/>
          </a:bodyPr>
          <a:lstStyle/>
          <a:p>
            <a:r>
              <a:rPr lang="de-DE" sz="1200"/>
              <a:t>Wetzel: Zeitgleichung, </a:t>
            </a:r>
            <a:r>
              <a:rPr lang="de-DE" sz="1200" smtClean="0"/>
              <a:t>S.1</a:t>
            </a:r>
            <a:endParaRPr lang="de-DE" sz="120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319"/>
            <a:ext cx="9144000" cy="6522065"/>
          </a:xfrm>
          <a:prstGeom prst="rect">
            <a:avLst/>
          </a:prstGeom>
        </p:spPr>
      </p:pic>
    </p:spTree>
    <p:extLst>
      <p:ext uri="{BB962C8B-B14F-4D97-AF65-F5344CB8AC3E}">
        <p14:creationId xmlns:p14="http://schemas.microsoft.com/office/powerpoint/2010/main" val="2504374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2467133" cy="276999"/>
          </a:xfrm>
          <a:prstGeom prst="rect">
            <a:avLst/>
          </a:prstGeom>
          <a:noFill/>
        </p:spPr>
        <p:txBody>
          <a:bodyPr wrap="square" rtlCol="0">
            <a:spAutoFit/>
          </a:bodyPr>
          <a:lstStyle/>
          <a:p>
            <a:r>
              <a:rPr lang="de-DE" sz="1200"/>
              <a:t>Wetzel: Zeitgleichung, </a:t>
            </a:r>
            <a:r>
              <a:rPr lang="de-DE" sz="1200" smtClean="0"/>
              <a:t>S.2</a:t>
            </a:r>
            <a:endParaRPr lang="de-DE" sz="120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684" y="914400"/>
            <a:ext cx="7342632" cy="5029200"/>
          </a:xfrm>
          <a:prstGeom prst="rect">
            <a:avLst/>
          </a:prstGeom>
        </p:spPr>
      </p:pic>
      <p:sp>
        <p:nvSpPr>
          <p:cNvPr id="3" name="Textfeld 2"/>
          <p:cNvSpPr txBox="1"/>
          <p:nvPr/>
        </p:nvSpPr>
        <p:spPr>
          <a:xfrm>
            <a:off x="1233566" y="5815615"/>
            <a:ext cx="8709496" cy="646331"/>
          </a:xfrm>
          <a:prstGeom prst="rect">
            <a:avLst/>
          </a:prstGeom>
          <a:noFill/>
        </p:spPr>
        <p:txBody>
          <a:bodyPr wrap="square" rtlCol="0">
            <a:spAutoFit/>
          </a:bodyPr>
          <a:lstStyle/>
          <a:p>
            <a:r>
              <a:rPr lang="de-DE" smtClean="0"/>
              <a:t>ZG-Tabelle mit 365 Werten </a:t>
            </a:r>
            <a:r>
              <a:rPr lang="de-DE"/>
              <a:t>in Minuten und Sekunden, </a:t>
            </a:r>
            <a:r>
              <a:rPr lang="de-DE" smtClean="0"/>
              <a:t>gültig nur 2026;</a:t>
            </a:r>
          </a:p>
          <a:p>
            <a:r>
              <a:rPr lang="de-DE" smtClean="0"/>
              <a:t>aus </a:t>
            </a:r>
            <a:r>
              <a:rPr lang="de-DE" i="1" smtClean="0"/>
              <a:t>Sonne </a:t>
            </a:r>
            <a:r>
              <a:rPr lang="de-DE" i="1"/>
              <a:t>+ </a:t>
            </a:r>
            <a:r>
              <a:rPr lang="de-DE" i="1" smtClean="0"/>
              <a:t>Zeit</a:t>
            </a:r>
            <a:r>
              <a:rPr lang="de-DE" smtClean="0"/>
              <a:t>,  </a:t>
            </a:r>
            <a:r>
              <a:rPr lang="de-DE"/>
              <a:t>Helmut </a:t>
            </a:r>
            <a:r>
              <a:rPr lang="de-DE" smtClean="0"/>
              <a:t>Sonderegger, jährlich seit ?? </a:t>
            </a:r>
            <a:r>
              <a:rPr lang="de-DE" sz="1200" smtClean="0"/>
              <a:t>(meine Sammlung seit 2016) </a:t>
            </a:r>
            <a:endParaRPr lang="de-DE" sz="1200"/>
          </a:p>
        </p:txBody>
      </p:sp>
      <p:sp>
        <p:nvSpPr>
          <p:cNvPr id="4" name="Textfeld 3"/>
          <p:cNvSpPr txBox="1"/>
          <p:nvPr/>
        </p:nvSpPr>
        <p:spPr>
          <a:xfrm>
            <a:off x="1233566" y="476672"/>
            <a:ext cx="7226866" cy="369332"/>
          </a:xfrm>
          <a:prstGeom prst="rect">
            <a:avLst/>
          </a:prstGeom>
          <a:noFill/>
        </p:spPr>
        <p:txBody>
          <a:bodyPr wrap="square" rtlCol="0">
            <a:spAutoFit/>
          </a:bodyPr>
          <a:lstStyle/>
          <a:p>
            <a:r>
              <a:rPr lang="de-CH" smtClean="0">
                <a:solidFill>
                  <a:srgbClr val="FF0000"/>
                </a:solidFill>
              </a:rPr>
              <a:t>ZG-Tabellen </a:t>
            </a:r>
            <a:r>
              <a:rPr lang="de-CH">
                <a:solidFill>
                  <a:srgbClr val="FF0000"/>
                </a:solidFill>
              </a:rPr>
              <a:t>mit </a:t>
            </a:r>
            <a:r>
              <a:rPr lang="de-CH" smtClean="0">
                <a:solidFill>
                  <a:srgbClr val="FF0000"/>
                </a:solidFill>
              </a:rPr>
              <a:t>365/366 Werten </a:t>
            </a:r>
            <a:r>
              <a:rPr lang="de-CH">
                <a:solidFill>
                  <a:srgbClr val="FF0000"/>
                </a:solidFill>
              </a:rPr>
              <a:t>in Minuten und </a:t>
            </a:r>
            <a:r>
              <a:rPr lang="de-CH" smtClean="0">
                <a:solidFill>
                  <a:srgbClr val="FF0000"/>
                </a:solidFill>
              </a:rPr>
              <a:t>Sekunden, Jahrestabellen</a:t>
            </a:r>
            <a:endParaRPr lang="de-DE">
              <a:solidFill>
                <a:srgbClr val="FF0000"/>
              </a:solidFill>
            </a:endParaRPr>
          </a:p>
        </p:txBody>
      </p:sp>
    </p:spTree>
    <p:extLst>
      <p:ext uri="{BB962C8B-B14F-4D97-AF65-F5344CB8AC3E}">
        <p14:creationId xmlns:p14="http://schemas.microsoft.com/office/powerpoint/2010/main" val="3715004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2467133" cy="276999"/>
          </a:xfrm>
          <a:prstGeom prst="rect">
            <a:avLst/>
          </a:prstGeom>
          <a:noFill/>
        </p:spPr>
        <p:txBody>
          <a:bodyPr wrap="square" rtlCol="0">
            <a:spAutoFit/>
          </a:bodyPr>
          <a:lstStyle/>
          <a:p>
            <a:r>
              <a:rPr lang="de-DE" sz="1200"/>
              <a:t>Wetzel: Zeitgleichung, </a:t>
            </a:r>
            <a:r>
              <a:rPr lang="de-DE" sz="1200" smtClean="0"/>
              <a:t>S.3</a:t>
            </a:r>
            <a:endParaRPr lang="de-DE" sz="120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662" y="459355"/>
            <a:ext cx="3138685" cy="2896916"/>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414" y="475792"/>
            <a:ext cx="3484808" cy="2891302"/>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71" y="4170573"/>
            <a:ext cx="6400800" cy="1400175"/>
          </a:xfrm>
          <a:prstGeom prst="rect">
            <a:avLst/>
          </a:prstGeom>
        </p:spPr>
      </p:pic>
      <p:sp>
        <p:nvSpPr>
          <p:cNvPr id="6" name="Textfeld 5"/>
          <p:cNvSpPr txBox="1"/>
          <p:nvPr/>
        </p:nvSpPr>
        <p:spPr>
          <a:xfrm>
            <a:off x="1109662" y="3356992"/>
            <a:ext cx="7595218" cy="369332"/>
          </a:xfrm>
          <a:prstGeom prst="rect">
            <a:avLst/>
          </a:prstGeom>
          <a:noFill/>
        </p:spPr>
        <p:txBody>
          <a:bodyPr wrap="square" rtlCol="0">
            <a:spAutoFit/>
          </a:bodyPr>
          <a:lstStyle/>
          <a:p>
            <a:r>
              <a:rPr lang="de-DE" smtClean="0"/>
              <a:t>ZG-Tabelle, 36 Werte in min  </a:t>
            </a:r>
            <a:r>
              <a:rPr lang="de-DE" sz="1200" smtClean="0"/>
              <a:t>1922                  </a:t>
            </a:r>
            <a:r>
              <a:rPr lang="de-DE" sz="1600" smtClean="0"/>
              <a:t>                           ZG-Kurve   </a:t>
            </a:r>
            <a:r>
              <a:rPr lang="de-DE" sz="1200" smtClean="0"/>
              <a:t>(alte Vorzeichenwahl)          </a:t>
            </a:r>
            <a:endParaRPr lang="de-DE" sz="1200"/>
          </a:p>
        </p:txBody>
      </p:sp>
      <p:sp>
        <p:nvSpPr>
          <p:cNvPr id="7" name="Textfeld 6"/>
          <p:cNvSpPr txBox="1"/>
          <p:nvPr/>
        </p:nvSpPr>
        <p:spPr>
          <a:xfrm>
            <a:off x="6516216" y="5589240"/>
            <a:ext cx="1944216" cy="338554"/>
          </a:xfrm>
          <a:prstGeom prst="rect">
            <a:avLst/>
          </a:prstGeom>
          <a:noFill/>
        </p:spPr>
        <p:txBody>
          <a:bodyPr wrap="square" rtlCol="0">
            <a:spAutoFit/>
          </a:bodyPr>
          <a:lstStyle/>
          <a:p>
            <a:r>
              <a:rPr lang="de-DE" sz="1600" smtClean="0"/>
              <a:t>Reinhold Kriegler</a:t>
            </a:r>
            <a:endParaRPr lang="de-DE" sz="1600"/>
          </a:p>
        </p:txBody>
      </p:sp>
      <p:sp>
        <p:nvSpPr>
          <p:cNvPr id="8" name="Textfeld 7"/>
          <p:cNvSpPr txBox="1"/>
          <p:nvPr/>
        </p:nvSpPr>
        <p:spPr>
          <a:xfrm>
            <a:off x="1835696" y="84239"/>
            <a:ext cx="8640960" cy="369332"/>
          </a:xfrm>
          <a:prstGeom prst="rect">
            <a:avLst/>
          </a:prstGeom>
          <a:noFill/>
        </p:spPr>
        <p:txBody>
          <a:bodyPr wrap="square" rtlCol="0">
            <a:spAutoFit/>
          </a:bodyPr>
          <a:lstStyle/>
          <a:p>
            <a:r>
              <a:rPr lang="de-DE" smtClean="0">
                <a:solidFill>
                  <a:srgbClr val="FF0000"/>
                </a:solidFill>
              </a:rPr>
              <a:t>Zeitgleichung als Tabelle in min. </a:t>
            </a:r>
            <a:r>
              <a:rPr lang="de-DE">
                <a:solidFill>
                  <a:srgbClr val="FF0000"/>
                </a:solidFill>
              </a:rPr>
              <a:t>bzw. </a:t>
            </a:r>
            <a:r>
              <a:rPr lang="de-DE" smtClean="0">
                <a:solidFill>
                  <a:srgbClr val="FF0000"/>
                </a:solidFill>
              </a:rPr>
              <a:t>Kurve auf Sonnenuhren</a:t>
            </a:r>
            <a:endParaRPr lang="de-DE">
              <a:solidFill>
                <a:srgbClr val="FF0000"/>
              </a:solidFill>
            </a:endParaRPr>
          </a:p>
        </p:txBody>
      </p:sp>
      <p:sp>
        <p:nvSpPr>
          <p:cNvPr id="9" name="Textfeld 8"/>
          <p:cNvSpPr txBox="1"/>
          <p:nvPr/>
        </p:nvSpPr>
        <p:spPr>
          <a:xfrm>
            <a:off x="683568" y="5851501"/>
            <a:ext cx="8208912" cy="369332"/>
          </a:xfrm>
          <a:prstGeom prst="rect">
            <a:avLst/>
          </a:prstGeom>
          <a:noFill/>
        </p:spPr>
        <p:txBody>
          <a:bodyPr wrap="square" rtlCol="0">
            <a:spAutoFit/>
          </a:bodyPr>
          <a:lstStyle/>
          <a:p>
            <a:r>
              <a:rPr lang="de-DE" smtClean="0">
                <a:solidFill>
                  <a:srgbClr val="FF0000"/>
                </a:solidFill>
              </a:rPr>
              <a:t>ZG-Tabelle mit </a:t>
            </a:r>
            <a:r>
              <a:rPr lang="de-DE">
                <a:solidFill>
                  <a:srgbClr val="FF0000"/>
                </a:solidFill>
              </a:rPr>
              <a:t>72 </a:t>
            </a:r>
            <a:r>
              <a:rPr lang="de-DE" smtClean="0">
                <a:solidFill>
                  <a:srgbClr val="FF0000"/>
                </a:solidFill>
              </a:rPr>
              <a:t>Werten </a:t>
            </a:r>
            <a:r>
              <a:rPr lang="de-DE">
                <a:solidFill>
                  <a:srgbClr val="FF0000"/>
                </a:solidFill>
              </a:rPr>
              <a:t>in min </a:t>
            </a:r>
            <a:r>
              <a:rPr lang="de-DE" smtClean="0">
                <a:solidFill>
                  <a:srgbClr val="FF0000"/>
                </a:solidFill>
              </a:rPr>
              <a:t>„</a:t>
            </a:r>
            <a:r>
              <a:rPr lang="de-CH" smtClean="0">
                <a:solidFill>
                  <a:srgbClr val="FF0000"/>
                </a:solidFill>
              </a:rPr>
              <a:t>in der Hosentasche</a:t>
            </a:r>
            <a:r>
              <a:rPr lang="de-DE" smtClean="0">
                <a:solidFill>
                  <a:srgbClr val="FF0000"/>
                </a:solidFill>
              </a:rPr>
              <a:t>“</a:t>
            </a:r>
            <a:r>
              <a:rPr lang="de-CH" smtClean="0">
                <a:solidFill>
                  <a:srgbClr val="FF0000"/>
                </a:solidFill>
              </a:rPr>
              <a:t> z</a:t>
            </a:r>
            <a:r>
              <a:rPr lang="de-CH">
                <a:solidFill>
                  <a:srgbClr val="FF0000"/>
                </a:solidFill>
              </a:rPr>
              <a:t>. Gebrauch bei Sonnenuhren</a:t>
            </a:r>
          </a:p>
        </p:txBody>
      </p:sp>
    </p:spTree>
    <p:extLst>
      <p:ext uri="{BB962C8B-B14F-4D97-AF65-F5344CB8AC3E}">
        <p14:creationId xmlns:p14="http://schemas.microsoft.com/office/powerpoint/2010/main" val="1766501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2467133" cy="276999"/>
          </a:xfrm>
          <a:prstGeom prst="rect">
            <a:avLst/>
          </a:prstGeom>
          <a:noFill/>
        </p:spPr>
        <p:txBody>
          <a:bodyPr wrap="square" rtlCol="0">
            <a:spAutoFit/>
          </a:bodyPr>
          <a:lstStyle/>
          <a:p>
            <a:r>
              <a:rPr lang="de-DE" sz="1200"/>
              <a:t>Wetzel: Zeitgleichung, </a:t>
            </a:r>
            <a:r>
              <a:rPr lang="de-DE" sz="1200" smtClean="0"/>
              <a:t>S.4</a:t>
            </a:r>
            <a:endParaRPr lang="de-DE" sz="1200"/>
          </a:p>
        </p:txBody>
      </p:sp>
      <p:sp>
        <p:nvSpPr>
          <p:cNvPr id="5" name="Textfeld 4"/>
          <p:cNvSpPr txBox="1"/>
          <p:nvPr/>
        </p:nvSpPr>
        <p:spPr>
          <a:xfrm>
            <a:off x="4771103" y="-5989"/>
            <a:ext cx="8745794" cy="523220"/>
          </a:xfrm>
          <a:prstGeom prst="rect">
            <a:avLst/>
          </a:prstGeom>
          <a:noFill/>
        </p:spPr>
        <p:txBody>
          <a:bodyPr wrap="square" rtlCol="0">
            <a:spAutoFit/>
          </a:bodyPr>
          <a:lstStyle/>
          <a:p>
            <a:endParaRPr lang="de-CH" sz="1400" smtClean="0"/>
          </a:p>
          <a:p>
            <a:r>
              <a:rPr lang="de-CH" sz="1400" smtClean="0"/>
              <a:t> </a:t>
            </a:r>
            <a:endParaRPr lang="de-DE" sz="140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53" y="3429000"/>
            <a:ext cx="8568855" cy="3231607"/>
          </a:xfrm>
          <a:prstGeom prst="rect">
            <a:avLst/>
          </a:prstGeom>
        </p:spPr>
      </p:pic>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1193"/>
            <a:ext cx="8873372" cy="2941640"/>
          </a:xfrm>
          <a:prstGeom prst="rect">
            <a:avLst/>
          </a:prstGeom>
        </p:spPr>
      </p:pic>
      <p:sp>
        <p:nvSpPr>
          <p:cNvPr id="12" name="Textfeld 11"/>
          <p:cNvSpPr txBox="1"/>
          <p:nvPr/>
        </p:nvSpPr>
        <p:spPr>
          <a:xfrm>
            <a:off x="4771103" y="138499"/>
            <a:ext cx="4649913" cy="523220"/>
          </a:xfrm>
          <a:prstGeom prst="rect">
            <a:avLst/>
          </a:prstGeom>
          <a:noFill/>
        </p:spPr>
        <p:txBody>
          <a:bodyPr wrap="square" rtlCol="0">
            <a:spAutoFit/>
          </a:bodyPr>
          <a:lstStyle/>
          <a:p>
            <a:r>
              <a:rPr lang="de-CH" sz="1400"/>
              <a:t>H.-S.Klausmann: </a:t>
            </a:r>
            <a:r>
              <a:rPr lang="de-CH" sz="1400" smtClean="0"/>
              <a:t>Die mittlere </a:t>
            </a:r>
            <a:r>
              <a:rPr lang="de-CH" sz="1400"/>
              <a:t>Zeitgleichung über 100 Jahre</a:t>
            </a:r>
          </a:p>
          <a:p>
            <a:r>
              <a:rPr lang="de-CH" sz="1400" i="1" smtClean="0"/>
              <a:t>                           Schriften </a:t>
            </a:r>
            <a:r>
              <a:rPr lang="de-CH" sz="1400" i="1"/>
              <a:t>der Freunde alter Uhren</a:t>
            </a:r>
            <a:r>
              <a:rPr lang="de-CH" sz="1400"/>
              <a:t>, 1990</a:t>
            </a:r>
          </a:p>
        </p:txBody>
      </p:sp>
      <p:sp>
        <p:nvSpPr>
          <p:cNvPr id="13" name="Textfeld 12"/>
          <p:cNvSpPr txBox="1"/>
          <p:nvPr/>
        </p:nvSpPr>
        <p:spPr>
          <a:xfrm>
            <a:off x="7344756" y="3254403"/>
            <a:ext cx="2155814" cy="523220"/>
          </a:xfrm>
          <a:prstGeom prst="rect">
            <a:avLst/>
          </a:prstGeom>
          <a:noFill/>
        </p:spPr>
        <p:txBody>
          <a:bodyPr wrap="square" rtlCol="0">
            <a:spAutoFit/>
          </a:bodyPr>
          <a:lstStyle/>
          <a:p>
            <a:r>
              <a:rPr lang="de-DE" sz="1400" smtClean="0"/>
              <a:t>Helmut Sonnderegger:</a:t>
            </a:r>
          </a:p>
          <a:p>
            <a:r>
              <a:rPr lang="de-DE" sz="1400" i="1" smtClean="0"/>
              <a:t>Sonne + Zeit</a:t>
            </a:r>
            <a:endParaRPr lang="de-DE" sz="1400" i="1"/>
          </a:p>
        </p:txBody>
      </p:sp>
      <p:sp>
        <p:nvSpPr>
          <p:cNvPr id="3" name="Textfeld 2"/>
          <p:cNvSpPr txBox="1"/>
          <p:nvPr/>
        </p:nvSpPr>
        <p:spPr>
          <a:xfrm>
            <a:off x="1475656" y="2952463"/>
            <a:ext cx="1285068" cy="461665"/>
          </a:xfrm>
          <a:prstGeom prst="rect">
            <a:avLst/>
          </a:prstGeom>
          <a:noFill/>
        </p:spPr>
        <p:txBody>
          <a:bodyPr wrap="square" rtlCol="0">
            <a:spAutoFit/>
          </a:bodyPr>
          <a:lstStyle/>
          <a:p>
            <a:r>
              <a:rPr lang="de-DE" sz="1200" smtClean="0">
                <a:solidFill>
                  <a:srgbClr val="FF0000"/>
                </a:solidFill>
              </a:rPr>
              <a:t>    den 29.Febr. </a:t>
            </a:r>
          </a:p>
          <a:p>
            <a:r>
              <a:rPr lang="de-DE" sz="1200" smtClean="0">
                <a:solidFill>
                  <a:srgbClr val="FF0000"/>
                </a:solidFill>
              </a:rPr>
              <a:t>nicht vergessen !!</a:t>
            </a:r>
            <a:endParaRPr lang="de-DE" sz="1200">
              <a:solidFill>
                <a:srgbClr val="FF0000"/>
              </a:solidFill>
            </a:endParaRPr>
          </a:p>
        </p:txBody>
      </p:sp>
      <p:sp>
        <p:nvSpPr>
          <p:cNvPr id="4" name="Textfeld 3"/>
          <p:cNvSpPr txBox="1"/>
          <p:nvPr/>
        </p:nvSpPr>
        <p:spPr>
          <a:xfrm>
            <a:off x="2055884" y="30777"/>
            <a:ext cx="2808312" cy="369332"/>
          </a:xfrm>
          <a:prstGeom prst="rect">
            <a:avLst/>
          </a:prstGeom>
          <a:noFill/>
        </p:spPr>
        <p:txBody>
          <a:bodyPr wrap="square" rtlCol="0">
            <a:spAutoFit/>
          </a:bodyPr>
          <a:lstStyle/>
          <a:p>
            <a:r>
              <a:rPr lang="de-DE" smtClean="0">
                <a:solidFill>
                  <a:schemeClr val="accent2"/>
                </a:solidFill>
              </a:rPr>
              <a:t>ZG-Tabellen</a:t>
            </a:r>
            <a:endParaRPr lang="de-DE">
              <a:solidFill>
                <a:schemeClr val="accent2"/>
              </a:solidFill>
            </a:endParaRPr>
          </a:p>
        </p:txBody>
      </p:sp>
    </p:spTree>
    <p:extLst>
      <p:ext uri="{BB962C8B-B14F-4D97-AF65-F5344CB8AC3E}">
        <p14:creationId xmlns:p14="http://schemas.microsoft.com/office/powerpoint/2010/main" val="1397851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2467133" cy="276999"/>
          </a:xfrm>
          <a:prstGeom prst="rect">
            <a:avLst/>
          </a:prstGeom>
          <a:noFill/>
        </p:spPr>
        <p:txBody>
          <a:bodyPr wrap="square" rtlCol="0">
            <a:spAutoFit/>
          </a:bodyPr>
          <a:lstStyle/>
          <a:p>
            <a:r>
              <a:rPr lang="de-DE" sz="1200"/>
              <a:t>Wetzel: Zeitgleichung, </a:t>
            </a:r>
            <a:r>
              <a:rPr lang="de-DE" sz="1200" smtClean="0"/>
              <a:t>S.5</a:t>
            </a:r>
            <a:endParaRPr lang="de-DE" sz="1200"/>
          </a:p>
        </p:txBody>
      </p:sp>
      <p:sp>
        <p:nvSpPr>
          <p:cNvPr id="5" name="Textfeld 4"/>
          <p:cNvSpPr txBox="1"/>
          <p:nvPr/>
        </p:nvSpPr>
        <p:spPr>
          <a:xfrm>
            <a:off x="5178818" y="1253892"/>
            <a:ext cx="2183238" cy="830997"/>
          </a:xfrm>
          <a:prstGeom prst="rect">
            <a:avLst/>
          </a:prstGeom>
          <a:noFill/>
        </p:spPr>
        <p:txBody>
          <a:bodyPr wrap="square" rtlCol="0">
            <a:spAutoFit/>
          </a:bodyPr>
          <a:lstStyle/>
          <a:p>
            <a:r>
              <a:rPr lang="de-DE" sz="1600" smtClean="0"/>
              <a:t>-30,0 s Tag </a:t>
            </a:r>
            <a:r>
              <a:rPr lang="de-DE" sz="1600"/>
              <a:t>zu Tag</a:t>
            </a:r>
          </a:p>
          <a:p>
            <a:r>
              <a:rPr lang="de-DE" sz="1600" smtClean="0"/>
              <a:t> +7,5 s  Jahr zu Jahr</a:t>
            </a:r>
          </a:p>
          <a:p>
            <a:r>
              <a:rPr lang="de-DE" sz="1600" smtClean="0"/>
              <a:t> (-22,5 s  bei Schaltjahr)</a:t>
            </a:r>
            <a:endParaRPr lang="de-DE" sz="1600"/>
          </a:p>
        </p:txBody>
      </p:sp>
      <p:sp>
        <p:nvSpPr>
          <p:cNvPr id="6" name="Textfeld 5"/>
          <p:cNvSpPr txBox="1"/>
          <p:nvPr/>
        </p:nvSpPr>
        <p:spPr>
          <a:xfrm>
            <a:off x="5129808" y="887785"/>
            <a:ext cx="1440160" cy="369332"/>
          </a:xfrm>
          <a:prstGeom prst="rect">
            <a:avLst/>
          </a:prstGeom>
          <a:noFill/>
        </p:spPr>
        <p:txBody>
          <a:bodyPr wrap="square" rtlCol="0">
            <a:spAutoFit/>
          </a:bodyPr>
          <a:lstStyle/>
          <a:p>
            <a:r>
              <a:rPr lang="de-DE" smtClean="0"/>
              <a:t>Dezember</a:t>
            </a:r>
            <a:endParaRPr lang="de-DE"/>
          </a:p>
        </p:txBody>
      </p:sp>
      <p:sp>
        <p:nvSpPr>
          <p:cNvPr id="7" name="Textfeld 6"/>
          <p:cNvSpPr txBox="1"/>
          <p:nvPr/>
        </p:nvSpPr>
        <p:spPr>
          <a:xfrm>
            <a:off x="-17891" y="1290831"/>
            <a:ext cx="1620926" cy="338554"/>
          </a:xfrm>
          <a:prstGeom prst="rect">
            <a:avLst/>
          </a:prstGeom>
          <a:noFill/>
        </p:spPr>
        <p:txBody>
          <a:bodyPr wrap="square" rtlCol="0">
            <a:spAutoFit/>
          </a:bodyPr>
          <a:lstStyle/>
          <a:p>
            <a:r>
              <a:rPr lang="de-DE" sz="1600" smtClean="0">
                <a:solidFill>
                  <a:srgbClr val="C00000"/>
                </a:solidFill>
              </a:rPr>
              <a:t>W-Sonnenwende</a:t>
            </a:r>
            <a:endParaRPr lang="de-DE" sz="1600">
              <a:solidFill>
                <a:srgbClr val="C00000"/>
              </a:solidFill>
            </a:endParaRPr>
          </a:p>
        </p:txBody>
      </p:sp>
      <p:sp>
        <p:nvSpPr>
          <p:cNvPr id="8" name="Textfeld 7"/>
          <p:cNvSpPr txBox="1"/>
          <p:nvPr/>
        </p:nvSpPr>
        <p:spPr>
          <a:xfrm>
            <a:off x="244394" y="2636810"/>
            <a:ext cx="1480337" cy="338554"/>
          </a:xfrm>
          <a:prstGeom prst="rect">
            <a:avLst/>
          </a:prstGeom>
          <a:noFill/>
        </p:spPr>
        <p:txBody>
          <a:bodyPr wrap="square" rtlCol="0">
            <a:spAutoFit/>
          </a:bodyPr>
          <a:lstStyle/>
          <a:p>
            <a:r>
              <a:rPr lang="de-DE" sz="1600" smtClean="0">
                <a:solidFill>
                  <a:srgbClr val="C00000"/>
                </a:solidFill>
              </a:rPr>
              <a:t>Jahreswechsel</a:t>
            </a:r>
            <a:endParaRPr lang="de-DE" sz="1600">
              <a:solidFill>
                <a:srgbClr val="C00000"/>
              </a:solidFill>
            </a:endParaRPr>
          </a:p>
        </p:txBody>
      </p:sp>
      <p:sp>
        <p:nvSpPr>
          <p:cNvPr id="9" name="Textfeld 8"/>
          <p:cNvSpPr txBox="1"/>
          <p:nvPr/>
        </p:nvSpPr>
        <p:spPr>
          <a:xfrm>
            <a:off x="5203669" y="2688312"/>
            <a:ext cx="1584176" cy="369332"/>
          </a:xfrm>
          <a:prstGeom prst="rect">
            <a:avLst/>
          </a:prstGeom>
          <a:noFill/>
        </p:spPr>
        <p:txBody>
          <a:bodyPr wrap="square" rtlCol="0">
            <a:spAutoFit/>
          </a:bodyPr>
          <a:lstStyle/>
          <a:p>
            <a:r>
              <a:rPr lang="de-DE" smtClean="0"/>
              <a:t>Januar</a:t>
            </a:r>
            <a:endParaRPr lang="de-DE"/>
          </a:p>
        </p:txBody>
      </p:sp>
      <p:sp>
        <p:nvSpPr>
          <p:cNvPr id="10" name="Textfeld 9"/>
          <p:cNvSpPr txBox="1"/>
          <p:nvPr/>
        </p:nvSpPr>
        <p:spPr>
          <a:xfrm>
            <a:off x="5215581" y="3065399"/>
            <a:ext cx="2308622" cy="861774"/>
          </a:xfrm>
          <a:prstGeom prst="rect">
            <a:avLst/>
          </a:prstGeom>
          <a:noFill/>
        </p:spPr>
        <p:txBody>
          <a:bodyPr wrap="square" rtlCol="0">
            <a:spAutoFit/>
          </a:bodyPr>
          <a:lstStyle/>
          <a:p>
            <a:r>
              <a:rPr lang="de-CH" sz="1600" smtClean="0"/>
              <a:t>-28 </a:t>
            </a:r>
            <a:r>
              <a:rPr lang="de-CH" sz="1600"/>
              <a:t>s Tag zu Tag</a:t>
            </a:r>
          </a:p>
          <a:p>
            <a:r>
              <a:rPr lang="de-CH" sz="1600"/>
              <a:t> </a:t>
            </a:r>
            <a:r>
              <a:rPr lang="de-CH" sz="1600" smtClean="0"/>
              <a:t>+7 </a:t>
            </a:r>
            <a:r>
              <a:rPr lang="de-CH" sz="1600"/>
              <a:t>s  Jahr zu Jahr</a:t>
            </a:r>
          </a:p>
          <a:p>
            <a:r>
              <a:rPr lang="de-CH" sz="1600" smtClean="0"/>
              <a:t> (-21 </a:t>
            </a:r>
            <a:r>
              <a:rPr lang="de-CH" sz="1600"/>
              <a:t>s  </a:t>
            </a:r>
            <a:r>
              <a:rPr lang="de-CH" sz="1600" smtClean="0"/>
              <a:t>bei Schaltjahr</a:t>
            </a:r>
            <a:r>
              <a:rPr lang="de-CH" smtClean="0"/>
              <a:t>)</a:t>
            </a:r>
            <a:endParaRPr lang="de-CH"/>
          </a:p>
        </p:txBody>
      </p:sp>
      <p:sp>
        <p:nvSpPr>
          <p:cNvPr id="11" name="Textfeld 10"/>
          <p:cNvSpPr txBox="1"/>
          <p:nvPr/>
        </p:nvSpPr>
        <p:spPr>
          <a:xfrm>
            <a:off x="446843" y="1528736"/>
            <a:ext cx="1763688" cy="461665"/>
          </a:xfrm>
          <a:prstGeom prst="rect">
            <a:avLst/>
          </a:prstGeom>
          <a:noFill/>
        </p:spPr>
        <p:txBody>
          <a:bodyPr wrap="square" rtlCol="0">
            <a:spAutoFit/>
          </a:bodyPr>
          <a:lstStyle/>
          <a:p>
            <a:r>
              <a:rPr lang="de-DE" sz="1200" smtClean="0"/>
              <a:t>größte Steigung</a:t>
            </a:r>
          </a:p>
          <a:p>
            <a:r>
              <a:rPr lang="de-DE" sz="1200" smtClean="0"/>
              <a:t>Der ZG-Kurve</a:t>
            </a:r>
            <a:endParaRPr lang="de-DE" sz="1200"/>
          </a:p>
        </p:txBody>
      </p:sp>
      <p:sp>
        <p:nvSpPr>
          <p:cNvPr id="12" name="Textfeld 11"/>
          <p:cNvSpPr txBox="1"/>
          <p:nvPr/>
        </p:nvSpPr>
        <p:spPr>
          <a:xfrm>
            <a:off x="755576" y="2836864"/>
            <a:ext cx="827278" cy="276999"/>
          </a:xfrm>
          <a:prstGeom prst="rect">
            <a:avLst/>
          </a:prstGeom>
          <a:noFill/>
        </p:spPr>
        <p:txBody>
          <a:bodyPr wrap="none" rtlCol="0">
            <a:spAutoFit/>
          </a:bodyPr>
          <a:lstStyle/>
          <a:p>
            <a:r>
              <a:rPr lang="de-DE" sz="1200" smtClean="0"/>
              <a:t>ZG-Beginn</a:t>
            </a:r>
            <a:endParaRPr lang="de-DE" sz="1200"/>
          </a:p>
        </p:txBody>
      </p:sp>
      <p:sp>
        <p:nvSpPr>
          <p:cNvPr id="13" name="Textfeld 12"/>
          <p:cNvSpPr txBox="1"/>
          <p:nvPr/>
        </p:nvSpPr>
        <p:spPr>
          <a:xfrm>
            <a:off x="7153543" y="3120642"/>
            <a:ext cx="2304256" cy="461665"/>
          </a:xfrm>
          <a:prstGeom prst="rect">
            <a:avLst/>
          </a:prstGeom>
          <a:noFill/>
        </p:spPr>
        <p:txBody>
          <a:bodyPr wrap="square" rtlCol="0">
            <a:spAutoFit/>
          </a:bodyPr>
          <a:lstStyle/>
          <a:p>
            <a:r>
              <a:rPr lang="de-DE" sz="1200"/>
              <a:t>p</a:t>
            </a:r>
            <a:r>
              <a:rPr lang="de-DE" sz="1200" smtClean="0"/>
              <a:t>raktisch fürs Rechnen:</a:t>
            </a:r>
          </a:p>
          <a:p>
            <a:r>
              <a:rPr lang="de-DE" sz="1200" smtClean="0"/>
              <a:t> 28/4 = 7 = ganzzahlig</a:t>
            </a:r>
            <a:endParaRPr lang="de-DE" sz="1200"/>
          </a:p>
        </p:txBody>
      </p:sp>
      <p:sp>
        <p:nvSpPr>
          <p:cNvPr id="14" name="Textfeld 13"/>
          <p:cNvSpPr txBox="1"/>
          <p:nvPr/>
        </p:nvSpPr>
        <p:spPr>
          <a:xfrm>
            <a:off x="5129808" y="0"/>
            <a:ext cx="4464496" cy="646331"/>
          </a:xfrm>
          <a:prstGeom prst="rect">
            <a:avLst/>
          </a:prstGeom>
          <a:noFill/>
        </p:spPr>
        <p:txBody>
          <a:bodyPr wrap="square" rtlCol="0">
            <a:spAutoFit/>
          </a:bodyPr>
          <a:lstStyle/>
          <a:p>
            <a:r>
              <a:rPr lang="de-DE" smtClean="0">
                <a:solidFill>
                  <a:srgbClr val="C00000"/>
                </a:solidFill>
              </a:rPr>
              <a:t>ZG-Werte: zusammengefügte Ausschnitte </a:t>
            </a:r>
          </a:p>
          <a:p>
            <a:r>
              <a:rPr lang="de-DE" smtClean="0">
                <a:solidFill>
                  <a:srgbClr val="C00000"/>
                </a:solidFill>
              </a:rPr>
              <a:t>aus mehreren Kalenderjahr-Tabellen</a:t>
            </a:r>
            <a:endParaRPr lang="de-DE">
              <a:solidFill>
                <a:srgbClr val="C00000"/>
              </a:solidFill>
            </a:endParaRPr>
          </a:p>
        </p:txBody>
      </p:sp>
      <p:pic>
        <p:nvPicPr>
          <p:cNvPr id="15"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5986" y="4492852"/>
            <a:ext cx="3578488" cy="2052000"/>
          </a:xfrm>
          <a:prstGeom prst="rect">
            <a:avLst/>
          </a:prstGeom>
        </p:spPr>
      </p:pic>
      <p:sp>
        <p:nvSpPr>
          <p:cNvPr id="16" name="Textfeld 15"/>
          <p:cNvSpPr txBox="1"/>
          <p:nvPr/>
        </p:nvSpPr>
        <p:spPr>
          <a:xfrm>
            <a:off x="644611" y="5518852"/>
            <a:ext cx="1368152" cy="338554"/>
          </a:xfrm>
          <a:prstGeom prst="rect">
            <a:avLst/>
          </a:prstGeom>
          <a:noFill/>
        </p:spPr>
        <p:txBody>
          <a:bodyPr wrap="square" rtlCol="0">
            <a:spAutoFit/>
          </a:bodyPr>
          <a:lstStyle/>
          <a:p>
            <a:r>
              <a:rPr lang="de-DE" sz="1600" smtClean="0">
                <a:solidFill>
                  <a:srgbClr val="C00000"/>
                </a:solidFill>
              </a:rPr>
              <a:t>Schalttag</a:t>
            </a:r>
            <a:endParaRPr lang="de-DE" sz="1600">
              <a:solidFill>
                <a:srgbClr val="C00000"/>
              </a:solidFill>
            </a:endParaRPr>
          </a:p>
        </p:txBody>
      </p:sp>
      <p:sp>
        <p:nvSpPr>
          <p:cNvPr id="17" name="Textfeld 16"/>
          <p:cNvSpPr txBox="1"/>
          <p:nvPr/>
        </p:nvSpPr>
        <p:spPr>
          <a:xfrm>
            <a:off x="5292080" y="4725144"/>
            <a:ext cx="3388742" cy="369332"/>
          </a:xfrm>
          <a:prstGeom prst="rect">
            <a:avLst/>
          </a:prstGeom>
          <a:noFill/>
        </p:spPr>
        <p:txBody>
          <a:bodyPr wrap="square" rtlCol="0">
            <a:spAutoFit/>
          </a:bodyPr>
          <a:lstStyle/>
          <a:p>
            <a:r>
              <a:rPr lang="de-DE" smtClean="0"/>
              <a:t>Febr./März</a:t>
            </a:r>
            <a:endParaRPr lang="de-DE"/>
          </a:p>
        </p:txBody>
      </p:sp>
      <p:sp>
        <p:nvSpPr>
          <p:cNvPr id="18" name="Textfeld 17"/>
          <p:cNvSpPr txBox="1"/>
          <p:nvPr/>
        </p:nvSpPr>
        <p:spPr>
          <a:xfrm>
            <a:off x="5292080" y="5087964"/>
            <a:ext cx="2664296" cy="1107996"/>
          </a:xfrm>
          <a:prstGeom prst="rect">
            <a:avLst/>
          </a:prstGeom>
          <a:noFill/>
        </p:spPr>
        <p:txBody>
          <a:bodyPr wrap="square" rtlCol="0">
            <a:spAutoFit/>
          </a:bodyPr>
          <a:lstStyle/>
          <a:p>
            <a:r>
              <a:rPr lang="de-CH" sz="1600" smtClean="0"/>
              <a:t>+12 </a:t>
            </a:r>
            <a:r>
              <a:rPr lang="de-CH" sz="1600"/>
              <a:t>s Tag zu Tag</a:t>
            </a:r>
          </a:p>
          <a:p>
            <a:r>
              <a:rPr lang="de-CH" sz="1600" smtClean="0"/>
              <a:t>  - 3 s  </a:t>
            </a:r>
            <a:r>
              <a:rPr lang="de-CH" sz="1600"/>
              <a:t>Jahr zu Jahr</a:t>
            </a:r>
          </a:p>
          <a:p>
            <a:r>
              <a:rPr lang="de-CH" sz="1600"/>
              <a:t> </a:t>
            </a:r>
            <a:r>
              <a:rPr lang="de-CH" sz="1600" smtClean="0"/>
              <a:t>(+9 s  bei </a:t>
            </a:r>
            <a:r>
              <a:rPr lang="de-CH" sz="1600"/>
              <a:t>Schaltjahr)</a:t>
            </a:r>
          </a:p>
          <a:p>
            <a:r>
              <a:rPr lang="de-CH" smtClean="0"/>
              <a:t> </a:t>
            </a:r>
            <a:endParaRPr lang="de-CH"/>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557" y="476672"/>
            <a:ext cx="3535954" cy="1800000"/>
          </a:xfrm>
          <a:prstGeom prst="rect">
            <a:avLst/>
          </a:prstGeom>
        </p:spPr>
      </p:pic>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3035" y="2388802"/>
            <a:ext cx="3535954" cy="1960112"/>
          </a:xfrm>
          <a:prstGeom prst="rect">
            <a:avLst/>
          </a:prstGeom>
        </p:spPr>
      </p:pic>
      <p:sp>
        <p:nvSpPr>
          <p:cNvPr id="3" name="Textfeld 2"/>
          <p:cNvSpPr txBox="1"/>
          <p:nvPr/>
        </p:nvSpPr>
        <p:spPr>
          <a:xfrm>
            <a:off x="7362056" y="5094476"/>
            <a:ext cx="1728192" cy="461665"/>
          </a:xfrm>
          <a:prstGeom prst="rect">
            <a:avLst/>
          </a:prstGeom>
          <a:noFill/>
        </p:spPr>
        <p:txBody>
          <a:bodyPr wrap="square" rtlCol="0">
            <a:spAutoFit/>
          </a:bodyPr>
          <a:lstStyle/>
          <a:p>
            <a:r>
              <a:rPr lang="de-CH" sz="1200" smtClean="0"/>
              <a:t>praktisch </a:t>
            </a:r>
            <a:r>
              <a:rPr lang="de-CH" sz="1200"/>
              <a:t>fürs Rechnen:</a:t>
            </a:r>
          </a:p>
          <a:p>
            <a:r>
              <a:rPr lang="de-CH" sz="1200"/>
              <a:t> </a:t>
            </a:r>
            <a:r>
              <a:rPr lang="de-CH" sz="1200" smtClean="0"/>
              <a:t>12/4 = 3 </a:t>
            </a:r>
            <a:r>
              <a:rPr lang="de-CH" sz="1200"/>
              <a:t>= ganzzahlig</a:t>
            </a:r>
          </a:p>
        </p:txBody>
      </p:sp>
    </p:spTree>
    <p:extLst>
      <p:ext uri="{BB962C8B-B14F-4D97-AF65-F5344CB8AC3E}">
        <p14:creationId xmlns:p14="http://schemas.microsoft.com/office/powerpoint/2010/main" val="514039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0"/>
            <a:ext cx="2467133" cy="276999"/>
          </a:xfrm>
          <a:prstGeom prst="rect">
            <a:avLst/>
          </a:prstGeom>
          <a:noFill/>
        </p:spPr>
        <p:txBody>
          <a:bodyPr wrap="square" rtlCol="0">
            <a:spAutoFit/>
          </a:bodyPr>
          <a:lstStyle/>
          <a:p>
            <a:r>
              <a:rPr lang="de-DE" sz="1200"/>
              <a:t>Wetzel: Zeitgleichung, </a:t>
            </a:r>
            <a:r>
              <a:rPr lang="de-DE" sz="1200" smtClean="0"/>
              <a:t>S.6</a:t>
            </a:r>
            <a:endParaRPr lang="de-DE" sz="120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04664"/>
            <a:ext cx="8902700" cy="139700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1664"/>
            <a:ext cx="9144000" cy="1562637"/>
          </a:xfrm>
          <a:prstGeom prst="rect">
            <a:avLst/>
          </a:prstGeom>
        </p:spPr>
      </p:pic>
      <p:sp>
        <p:nvSpPr>
          <p:cNvPr id="5" name="Textfeld 4"/>
          <p:cNvSpPr txBox="1"/>
          <p:nvPr/>
        </p:nvSpPr>
        <p:spPr>
          <a:xfrm>
            <a:off x="2791579" y="220520"/>
            <a:ext cx="7142049" cy="292388"/>
          </a:xfrm>
          <a:prstGeom prst="rect">
            <a:avLst/>
          </a:prstGeom>
          <a:noFill/>
        </p:spPr>
        <p:txBody>
          <a:bodyPr wrap="square" rtlCol="0">
            <a:spAutoFit/>
          </a:bodyPr>
          <a:lstStyle/>
          <a:p>
            <a:r>
              <a:rPr lang="de-DE" sz="1300" smtClean="0"/>
              <a:t>Die </a:t>
            </a:r>
            <a:r>
              <a:rPr lang="de-DE" sz="1300"/>
              <a:t>ZG ist </a:t>
            </a:r>
            <a:r>
              <a:rPr lang="de-DE" sz="1300" smtClean="0"/>
              <a:t>fortlaufende Folge aus 365,25 Tagen langen Perioden  (</a:t>
            </a:r>
            <a:r>
              <a:rPr lang="de-DE" sz="1300"/>
              <a:t>weder Anfang </a:t>
            </a:r>
            <a:r>
              <a:rPr lang="de-DE" sz="1300" smtClean="0"/>
              <a:t>noch Ende).</a:t>
            </a:r>
            <a:endParaRPr lang="de-DE" sz="1300"/>
          </a:p>
        </p:txBody>
      </p:sp>
      <p:sp>
        <p:nvSpPr>
          <p:cNvPr id="6" name="Textfeld 5"/>
          <p:cNvSpPr txBox="1"/>
          <p:nvPr/>
        </p:nvSpPr>
        <p:spPr>
          <a:xfrm>
            <a:off x="2878731" y="1776025"/>
            <a:ext cx="6301838" cy="292388"/>
          </a:xfrm>
          <a:prstGeom prst="rect">
            <a:avLst/>
          </a:prstGeom>
          <a:noFill/>
        </p:spPr>
        <p:txBody>
          <a:bodyPr wrap="square" rtlCol="0">
            <a:spAutoFit/>
          </a:bodyPr>
          <a:lstStyle/>
          <a:p>
            <a:r>
              <a:rPr lang="de-DE" sz="1300" smtClean="0"/>
              <a:t>4 ZG-Perioden und 4 unterschiedlich lange Kalenderjahre sind 1461 ganze Tage lang</a:t>
            </a:r>
            <a:endParaRPr lang="de-DE" sz="1300"/>
          </a:p>
        </p:txBody>
      </p:sp>
      <p:sp>
        <p:nvSpPr>
          <p:cNvPr id="9" name="Textfeld 8"/>
          <p:cNvSpPr txBox="1"/>
          <p:nvPr/>
        </p:nvSpPr>
        <p:spPr>
          <a:xfrm>
            <a:off x="428076" y="5872539"/>
            <a:ext cx="6523470" cy="954107"/>
          </a:xfrm>
          <a:prstGeom prst="rect">
            <a:avLst/>
          </a:prstGeom>
          <a:noFill/>
        </p:spPr>
        <p:txBody>
          <a:bodyPr wrap="square" rtlCol="0">
            <a:spAutoFit/>
          </a:bodyPr>
          <a:lstStyle/>
          <a:p>
            <a:r>
              <a:rPr lang="de-DE" sz="1400" smtClean="0"/>
              <a:t>Sie endet am nächsten 1.1. (2018) nicht 12:00, sondern  erst 18:00.</a:t>
            </a:r>
          </a:p>
          <a:p>
            <a:r>
              <a:rPr lang="de-DE" sz="1400" smtClean="0"/>
              <a:t>Die 2 nächsten Perioden enden je 6 Stunden später (die 3. am 2.1. 06:00).</a:t>
            </a:r>
          </a:p>
          <a:p>
            <a:r>
              <a:rPr lang="de-DE" sz="1400" smtClean="0"/>
              <a:t>Die </a:t>
            </a:r>
            <a:r>
              <a:rPr lang="de-DE" sz="1400" b="1" smtClean="0">
                <a:solidFill>
                  <a:schemeClr val="accent5"/>
                </a:solidFill>
              </a:rPr>
              <a:t>4. Periode </a:t>
            </a:r>
            <a:r>
              <a:rPr lang="de-DE" sz="1400" smtClean="0"/>
              <a:t>endet infolge eines Schalttages unverspätet: 12:00.</a:t>
            </a:r>
          </a:p>
          <a:p>
            <a:r>
              <a:rPr lang="de-DE" sz="1400" smtClean="0"/>
              <a:t>Die ZG-Kurve auf SUn besteht - nicht erkennbar - aus 4 „parallelen“ Kurven. </a:t>
            </a:r>
            <a:endParaRPr lang="de-DE" sz="1400"/>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76" y="3434015"/>
            <a:ext cx="4688912" cy="2083217"/>
          </a:xfrm>
          <a:prstGeom prst="rect">
            <a:avLst/>
          </a:prstGeom>
        </p:spPr>
      </p:pic>
      <p:sp>
        <p:nvSpPr>
          <p:cNvPr id="7" name="Textfeld 6"/>
          <p:cNvSpPr txBox="1"/>
          <p:nvPr/>
        </p:nvSpPr>
        <p:spPr>
          <a:xfrm>
            <a:off x="428076" y="5485848"/>
            <a:ext cx="5986726" cy="523220"/>
          </a:xfrm>
          <a:prstGeom prst="rect">
            <a:avLst/>
          </a:prstGeom>
          <a:noFill/>
        </p:spPr>
        <p:txBody>
          <a:bodyPr wrap="square" rtlCol="0">
            <a:spAutoFit/>
          </a:bodyPr>
          <a:lstStyle/>
          <a:p>
            <a:r>
              <a:rPr lang="de-DE" sz="1400" smtClean="0"/>
              <a:t>ZG-Berechnung kann an einem 1. Jan. 12:00  eines jeden Jahres begonnen werden (im Bild rechts ist gewählt: 1. Jan. </a:t>
            </a:r>
            <a:r>
              <a:rPr lang="de-DE" sz="1400" b="1" smtClean="0">
                <a:solidFill>
                  <a:srgbClr val="008A3E"/>
                </a:solidFill>
              </a:rPr>
              <a:t>2017</a:t>
            </a:r>
            <a:r>
              <a:rPr lang="de-DE" sz="1400" smtClean="0"/>
              <a:t>).</a:t>
            </a:r>
            <a:endParaRPr lang="de-DE" sz="1400"/>
          </a:p>
        </p:txBody>
      </p:sp>
      <p:sp>
        <p:nvSpPr>
          <p:cNvPr id="11" name="Textfeld 10"/>
          <p:cNvSpPr txBox="1"/>
          <p:nvPr/>
        </p:nvSpPr>
        <p:spPr>
          <a:xfrm>
            <a:off x="6326279" y="3195024"/>
            <a:ext cx="2448272" cy="338554"/>
          </a:xfrm>
          <a:prstGeom prst="rect">
            <a:avLst/>
          </a:prstGeom>
          <a:noFill/>
        </p:spPr>
        <p:txBody>
          <a:bodyPr wrap="square" rtlCol="0">
            <a:spAutoFit/>
          </a:bodyPr>
          <a:lstStyle/>
          <a:p>
            <a:r>
              <a:rPr lang="de-DE" sz="1600" smtClean="0"/>
              <a:t>4 „parallele “ ZG-Kurven</a:t>
            </a:r>
            <a:endParaRPr lang="de-DE" sz="1600"/>
          </a:p>
        </p:txBody>
      </p:sp>
      <p:sp>
        <p:nvSpPr>
          <p:cNvPr id="12" name="Textfeld 11"/>
          <p:cNvSpPr txBox="1"/>
          <p:nvPr/>
        </p:nvSpPr>
        <p:spPr>
          <a:xfrm>
            <a:off x="-73598" y="143576"/>
            <a:ext cx="2952328" cy="369332"/>
          </a:xfrm>
          <a:prstGeom prst="rect">
            <a:avLst/>
          </a:prstGeom>
          <a:noFill/>
        </p:spPr>
        <p:txBody>
          <a:bodyPr wrap="square" rtlCol="0">
            <a:spAutoFit/>
          </a:bodyPr>
          <a:lstStyle/>
          <a:p>
            <a:r>
              <a:rPr lang="de-DE" smtClean="0">
                <a:solidFill>
                  <a:srgbClr val="C00000"/>
                </a:solidFill>
              </a:rPr>
              <a:t>Kalender- versus ZG- Periode</a:t>
            </a:r>
            <a:endParaRPr lang="de-DE">
              <a:solidFill>
                <a:srgbClr val="C00000"/>
              </a:solidFill>
            </a:endParaRPr>
          </a:p>
        </p:txBody>
      </p:sp>
      <p:sp>
        <p:nvSpPr>
          <p:cNvPr id="13" name="Textfeld 12"/>
          <p:cNvSpPr txBox="1"/>
          <p:nvPr/>
        </p:nvSpPr>
        <p:spPr>
          <a:xfrm>
            <a:off x="478590" y="1786026"/>
            <a:ext cx="569387" cy="307777"/>
          </a:xfrm>
          <a:prstGeom prst="rect">
            <a:avLst/>
          </a:prstGeom>
          <a:noFill/>
        </p:spPr>
        <p:txBody>
          <a:bodyPr wrap="none" rtlCol="0">
            <a:spAutoFit/>
          </a:bodyPr>
          <a:lstStyle/>
          <a:p>
            <a:r>
              <a:rPr lang="de-DE" sz="1400" b="1">
                <a:solidFill>
                  <a:srgbClr val="008A3E"/>
                </a:solidFill>
              </a:rPr>
              <a:t>g</a:t>
            </a:r>
            <a:r>
              <a:rPr lang="de-DE" sz="1400" b="1" smtClean="0">
                <a:solidFill>
                  <a:srgbClr val="008A3E"/>
                </a:solidFill>
              </a:rPr>
              <a:t>rün</a:t>
            </a:r>
            <a:r>
              <a:rPr lang="de-DE" sz="1400" smtClean="0"/>
              <a:t>:</a:t>
            </a:r>
            <a:endParaRPr lang="de-DE" sz="1400"/>
          </a:p>
        </p:txBody>
      </p:sp>
      <p:sp>
        <p:nvSpPr>
          <p:cNvPr id="14" name="Textfeld 13"/>
          <p:cNvSpPr txBox="1"/>
          <p:nvPr/>
        </p:nvSpPr>
        <p:spPr>
          <a:xfrm>
            <a:off x="0" y="3056524"/>
            <a:ext cx="1078207" cy="307777"/>
          </a:xfrm>
          <a:prstGeom prst="rect">
            <a:avLst/>
          </a:prstGeom>
          <a:noFill/>
        </p:spPr>
        <p:txBody>
          <a:bodyPr wrap="square" rtlCol="0">
            <a:spAutoFit/>
          </a:bodyPr>
          <a:lstStyle/>
          <a:p>
            <a:r>
              <a:rPr lang="de-DE" sz="1400" b="1" smtClean="0">
                <a:solidFill>
                  <a:srgbClr val="F3664F"/>
                </a:solidFill>
              </a:rPr>
              <a:t>rötl.braun</a:t>
            </a:r>
            <a:r>
              <a:rPr lang="de-DE" sz="1400" smtClean="0"/>
              <a:t>:</a:t>
            </a:r>
            <a:endParaRPr lang="de-DE" sz="1400"/>
          </a:p>
        </p:txBody>
      </p:sp>
      <p:pic>
        <p:nvPicPr>
          <p:cNvPr id="15" name="Grafi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650" y="3056524"/>
            <a:ext cx="2845463" cy="3780000"/>
          </a:xfrm>
          <a:prstGeom prst="rect">
            <a:avLst/>
          </a:prstGeom>
        </p:spPr>
      </p:pic>
    </p:spTree>
    <p:extLst>
      <p:ext uri="{BB962C8B-B14F-4D97-AF65-F5344CB8AC3E}">
        <p14:creationId xmlns:p14="http://schemas.microsoft.com/office/powerpoint/2010/main" val="2310606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496" y="0"/>
            <a:ext cx="2467133" cy="276999"/>
          </a:xfrm>
          <a:prstGeom prst="rect">
            <a:avLst/>
          </a:prstGeom>
          <a:noFill/>
        </p:spPr>
        <p:txBody>
          <a:bodyPr wrap="square" rtlCol="0">
            <a:spAutoFit/>
          </a:bodyPr>
          <a:lstStyle/>
          <a:p>
            <a:r>
              <a:rPr lang="de-DE" sz="1200"/>
              <a:t>Wetzel: Zeitgleichung, </a:t>
            </a:r>
            <a:r>
              <a:rPr lang="de-DE" sz="1200" smtClean="0"/>
              <a:t>S.7</a:t>
            </a:r>
            <a:endParaRPr lang="de-DE" sz="1200"/>
          </a:p>
        </p:txBody>
      </p:sp>
      <p:sp>
        <p:nvSpPr>
          <p:cNvPr id="8" name="Textfeld 7"/>
          <p:cNvSpPr txBox="1"/>
          <p:nvPr/>
        </p:nvSpPr>
        <p:spPr>
          <a:xfrm>
            <a:off x="5134673" y="242874"/>
            <a:ext cx="3212161" cy="369332"/>
          </a:xfrm>
          <a:prstGeom prst="rect">
            <a:avLst/>
          </a:prstGeom>
          <a:noFill/>
        </p:spPr>
        <p:txBody>
          <a:bodyPr wrap="none" rtlCol="0">
            <a:spAutoFit/>
          </a:bodyPr>
          <a:lstStyle/>
          <a:p>
            <a:r>
              <a:rPr lang="de-DE" smtClean="0"/>
              <a:t>rechts: </a:t>
            </a:r>
            <a:r>
              <a:rPr lang="de-DE" smtClean="0">
                <a:solidFill>
                  <a:schemeClr val="accent5"/>
                </a:solidFill>
              </a:rPr>
              <a:t>Schalttag</a:t>
            </a:r>
            <a:r>
              <a:rPr lang="de-DE" smtClean="0"/>
              <a:t> </a:t>
            </a:r>
            <a:r>
              <a:rPr lang="de-DE" u="sng" smtClean="0"/>
              <a:t>ist</a:t>
            </a:r>
            <a:r>
              <a:rPr lang="de-DE" smtClean="0"/>
              <a:t> der 29. Feb.</a:t>
            </a:r>
            <a:endParaRPr lang="de-DE"/>
          </a:p>
        </p:txBody>
      </p:sp>
      <p:sp>
        <p:nvSpPr>
          <p:cNvPr id="9" name="Textfeld 8"/>
          <p:cNvSpPr txBox="1"/>
          <p:nvPr/>
        </p:nvSpPr>
        <p:spPr>
          <a:xfrm>
            <a:off x="3036486" y="5271124"/>
            <a:ext cx="6000010" cy="1384995"/>
          </a:xfrm>
          <a:prstGeom prst="rect">
            <a:avLst/>
          </a:prstGeom>
          <a:noFill/>
        </p:spPr>
        <p:txBody>
          <a:bodyPr wrap="square" rtlCol="0">
            <a:spAutoFit/>
          </a:bodyPr>
          <a:lstStyle/>
          <a:p>
            <a:r>
              <a:rPr lang="de-DE" sz="1400" smtClean="0"/>
              <a:t>Von den </a:t>
            </a:r>
            <a:r>
              <a:rPr lang="de-DE" sz="1400"/>
              <a:t>4-ZG-Kurven ist keine </a:t>
            </a:r>
            <a:r>
              <a:rPr lang="de-DE" sz="1400" smtClean="0"/>
              <a:t>der 2 inneren als mittlere Kurve (Ersatz für 4 Kurven) optimal, </a:t>
            </a:r>
            <a:r>
              <a:rPr lang="de-DE" sz="1400"/>
              <a:t>denn die Streubreite wird nicht </a:t>
            </a:r>
            <a:r>
              <a:rPr lang="de-DE" sz="1400" smtClean="0"/>
              <a:t>gemittelt. Dafür bietet sich eine </a:t>
            </a:r>
            <a:r>
              <a:rPr lang="de-DE" sz="1400" smtClean="0">
                <a:solidFill>
                  <a:srgbClr val="C00000"/>
                </a:solidFill>
              </a:rPr>
              <a:t>fiktive</a:t>
            </a:r>
            <a:r>
              <a:rPr lang="de-DE" sz="1400" smtClean="0"/>
              <a:t>, für die Streifenmitte berechnete Kurve an.  Diese besteht aus zwei Teilen (bis 28. 2. und ab 1. 3.). Beginnt man die Rechnung am 1. 1. nach einem Schaltjahr, so ist sie für den ersten Teil für 21:00 und den zweiten für 15:00  zu berechnen. Für den 29. 2. wird der 12h-Wert übernommen (keine Steuung).</a:t>
            </a:r>
            <a:endParaRPr lang="de-DE" sz="1400"/>
          </a:p>
        </p:txBody>
      </p:sp>
      <p:sp>
        <p:nvSpPr>
          <p:cNvPr id="5" name="Textfeld 4"/>
          <p:cNvSpPr txBox="1"/>
          <p:nvPr/>
        </p:nvSpPr>
        <p:spPr>
          <a:xfrm>
            <a:off x="3131840" y="1196752"/>
            <a:ext cx="1462585" cy="830997"/>
          </a:xfrm>
          <a:prstGeom prst="rect">
            <a:avLst/>
          </a:prstGeom>
          <a:noFill/>
        </p:spPr>
        <p:txBody>
          <a:bodyPr wrap="square" rtlCol="0">
            <a:spAutoFit/>
          </a:bodyPr>
          <a:lstStyle/>
          <a:p>
            <a:r>
              <a:rPr lang="de-DE" sz="2400" smtClean="0">
                <a:solidFill>
                  <a:schemeClr val="accent2"/>
                </a:solidFill>
              </a:rPr>
              <a:t>Schalttag-</a:t>
            </a:r>
          </a:p>
          <a:p>
            <a:r>
              <a:rPr lang="de-DE" sz="2400" smtClean="0">
                <a:solidFill>
                  <a:schemeClr val="accent2"/>
                </a:solidFill>
              </a:rPr>
              <a:t>  Folgen</a:t>
            </a:r>
            <a:endParaRPr lang="de-DE" sz="2400">
              <a:solidFill>
                <a:schemeClr val="accent2"/>
              </a:solidFill>
            </a:endParaRPr>
          </a:p>
        </p:txBody>
      </p:sp>
      <p:sp>
        <p:nvSpPr>
          <p:cNvPr id="18" name="Textfeld 17"/>
          <p:cNvSpPr txBox="1"/>
          <p:nvPr/>
        </p:nvSpPr>
        <p:spPr>
          <a:xfrm>
            <a:off x="3018277" y="2492896"/>
            <a:ext cx="2201795" cy="2893100"/>
          </a:xfrm>
          <a:prstGeom prst="rect">
            <a:avLst/>
          </a:prstGeom>
          <a:noFill/>
        </p:spPr>
        <p:txBody>
          <a:bodyPr wrap="square" rtlCol="0">
            <a:spAutoFit/>
          </a:bodyPr>
          <a:lstStyle/>
          <a:p>
            <a:r>
              <a:rPr lang="de-CH" sz="1400"/>
              <a:t>Am Schalttag (in Graphiken nur als Linie, nicht als </a:t>
            </a:r>
            <a:r>
              <a:rPr lang="de-CH" sz="1400" smtClean="0"/>
              <a:t>Streifen </a:t>
            </a:r>
            <a:r>
              <a:rPr lang="de-CH" sz="1400"/>
              <a:t>gezeichnet !!) wechselt die  ZG-Kurve auf die andere Seite </a:t>
            </a:r>
            <a:r>
              <a:rPr lang="de-CH" sz="1400" smtClean="0"/>
              <a:t>der Kur-ven-Gruppe.</a:t>
            </a:r>
          </a:p>
          <a:p>
            <a:r>
              <a:rPr lang="de-CH" sz="1400" smtClean="0"/>
              <a:t>Die  </a:t>
            </a:r>
            <a:r>
              <a:rPr lang="de-CH" sz="1400"/>
              <a:t>ZG-Werte nach dem Schalttag sind jetzt alle je um 1Kalendertag </a:t>
            </a:r>
            <a:r>
              <a:rPr lang="de-CH" sz="1400" smtClean="0"/>
              <a:t>verscho-ben</a:t>
            </a:r>
            <a:r>
              <a:rPr lang="de-CH" sz="1400"/>
              <a:t>. Den 1.März-Wert hat der Schalttag bekommen, den 2.März-Wert der </a:t>
            </a:r>
            <a:r>
              <a:rPr lang="de-CH" sz="1400" smtClean="0"/>
              <a:t>1.März </a:t>
            </a:r>
            <a:r>
              <a:rPr lang="de-CH" sz="1400"/>
              <a:t>usw.</a:t>
            </a:r>
            <a:endParaRPr lang="de-DE" sz="140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7" y="326019"/>
            <a:ext cx="2951859" cy="6300000"/>
          </a:xfrm>
          <a:prstGeom prst="rect">
            <a:avLst/>
          </a:prstGeom>
        </p:spPr>
      </p:pic>
      <p:sp>
        <p:nvSpPr>
          <p:cNvPr id="6" name="Textfeld 5"/>
          <p:cNvSpPr txBox="1"/>
          <p:nvPr/>
        </p:nvSpPr>
        <p:spPr>
          <a:xfrm>
            <a:off x="1763688" y="0"/>
            <a:ext cx="4392488" cy="646331"/>
          </a:xfrm>
          <a:prstGeom prst="rect">
            <a:avLst/>
          </a:prstGeom>
          <a:noFill/>
        </p:spPr>
        <p:txBody>
          <a:bodyPr wrap="square" rtlCol="0">
            <a:spAutoFit/>
          </a:bodyPr>
          <a:lstStyle/>
          <a:p>
            <a:r>
              <a:rPr lang="de-CH"/>
              <a:t>links: </a:t>
            </a:r>
            <a:r>
              <a:rPr lang="de-CH">
                <a:solidFill>
                  <a:schemeClr val="accent5"/>
                </a:solidFill>
              </a:rPr>
              <a:t>Schalttag</a:t>
            </a:r>
            <a:r>
              <a:rPr lang="de-CH"/>
              <a:t> liege erst</a:t>
            </a:r>
          </a:p>
          <a:p>
            <a:r>
              <a:rPr lang="de-CH"/>
              <a:t>zw. 30. und 31. Dez</a:t>
            </a:r>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4673" y="567874"/>
            <a:ext cx="3740056" cy="4680000"/>
          </a:xfrm>
          <a:prstGeom prst="rect">
            <a:avLst/>
          </a:prstGeom>
        </p:spPr>
      </p:pic>
    </p:spTree>
    <p:extLst>
      <p:ext uri="{BB962C8B-B14F-4D97-AF65-F5344CB8AC3E}">
        <p14:creationId xmlns:p14="http://schemas.microsoft.com/office/powerpoint/2010/main" val="3909637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4997093" y="385776"/>
            <a:ext cx="3816424" cy="461665"/>
          </a:xfrm>
          <a:prstGeom prst="rect">
            <a:avLst/>
          </a:prstGeom>
          <a:noFill/>
        </p:spPr>
        <p:txBody>
          <a:bodyPr wrap="square" rtlCol="0">
            <a:spAutoFit/>
          </a:bodyPr>
          <a:lstStyle/>
          <a:p>
            <a:r>
              <a:rPr lang="de-CH" sz="1200"/>
              <a:t>H.-S.Klausmann: Die mittlere Zeitgleichung über 100 Jahre</a:t>
            </a:r>
          </a:p>
          <a:p>
            <a:r>
              <a:rPr lang="de-CH" sz="1200"/>
              <a:t> Schriften der Freunde alter Uhren, 1990</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8" y="764704"/>
            <a:ext cx="8651836" cy="2754000"/>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639" y="1196752"/>
            <a:ext cx="549619" cy="2232000"/>
          </a:xfrm>
          <a:prstGeom prst="rect">
            <a:avLst/>
          </a:prstGeom>
        </p:spPr>
      </p:pic>
      <p:sp>
        <p:nvSpPr>
          <p:cNvPr id="4" name="Textfeld 3"/>
          <p:cNvSpPr txBox="1"/>
          <p:nvPr/>
        </p:nvSpPr>
        <p:spPr>
          <a:xfrm>
            <a:off x="7161473" y="3518704"/>
            <a:ext cx="1939955" cy="246221"/>
          </a:xfrm>
          <a:prstGeom prst="rect">
            <a:avLst/>
          </a:prstGeom>
          <a:noFill/>
        </p:spPr>
        <p:txBody>
          <a:bodyPr wrap="none" rtlCol="0">
            <a:spAutoFit/>
          </a:bodyPr>
          <a:lstStyle/>
          <a:p>
            <a:r>
              <a:rPr lang="de-DE" sz="1000" smtClean="0"/>
              <a:t>rechts Vergleichswerte von unten</a:t>
            </a:r>
            <a:endParaRPr lang="de-DE" sz="100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30705"/>
            <a:ext cx="9144000" cy="2986601"/>
          </a:xfrm>
          <a:prstGeom prst="rect">
            <a:avLst/>
          </a:prstGeom>
        </p:spPr>
      </p:pic>
      <p:sp>
        <p:nvSpPr>
          <p:cNvPr id="6" name="Textfeld 5"/>
          <p:cNvSpPr txBox="1"/>
          <p:nvPr/>
        </p:nvSpPr>
        <p:spPr>
          <a:xfrm>
            <a:off x="251520" y="0"/>
            <a:ext cx="1783565" cy="276999"/>
          </a:xfrm>
          <a:prstGeom prst="rect">
            <a:avLst/>
          </a:prstGeom>
          <a:noFill/>
        </p:spPr>
        <p:txBody>
          <a:bodyPr wrap="none" rtlCol="0">
            <a:spAutoFit/>
          </a:bodyPr>
          <a:lstStyle/>
          <a:p>
            <a:r>
              <a:rPr lang="de-DE" sz="1200"/>
              <a:t>Wetzel: Zeitgleichung, </a:t>
            </a:r>
            <a:r>
              <a:rPr lang="de-DE" sz="1200" smtClean="0"/>
              <a:t>S.8</a:t>
            </a:r>
            <a:endParaRPr lang="de-DE" sz="1200"/>
          </a:p>
        </p:txBody>
      </p:sp>
      <p:sp>
        <p:nvSpPr>
          <p:cNvPr id="7" name="Textfeld 6"/>
          <p:cNvSpPr txBox="1"/>
          <p:nvPr/>
        </p:nvSpPr>
        <p:spPr>
          <a:xfrm>
            <a:off x="539552" y="292006"/>
            <a:ext cx="4320480" cy="369332"/>
          </a:xfrm>
          <a:prstGeom prst="rect">
            <a:avLst/>
          </a:prstGeom>
          <a:noFill/>
        </p:spPr>
        <p:txBody>
          <a:bodyPr wrap="square" rtlCol="0">
            <a:spAutoFit/>
          </a:bodyPr>
          <a:lstStyle/>
          <a:p>
            <a:r>
              <a:rPr lang="de-DE" smtClean="0">
                <a:solidFill>
                  <a:srgbClr val="FF0000"/>
                </a:solidFill>
              </a:rPr>
              <a:t>4-Jahre-ZG-Mittelwert-Tabelle</a:t>
            </a:r>
            <a:r>
              <a:rPr lang="de-DE" smtClean="0">
                <a:solidFill>
                  <a:schemeClr val="accent2"/>
                </a:solidFill>
              </a:rPr>
              <a:t>n</a:t>
            </a:r>
            <a:endParaRPr lang="de-DE">
              <a:solidFill>
                <a:schemeClr val="accent2"/>
              </a:solidFill>
            </a:endParaRPr>
          </a:p>
        </p:txBody>
      </p:sp>
    </p:spTree>
    <p:extLst>
      <p:ext uri="{BB962C8B-B14F-4D97-AF65-F5344CB8AC3E}">
        <p14:creationId xmlns:p14="http://schemas.microsoft.com/office/powerpoint/2010/main" val="2060106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690</Words>
  <Application>Microsoft Office PowerPoint</Application>
  <PresentationFormat>Bildschirmpräsentation (4:3)</PresentationFormat>
  <Paragraphs>92</Paragraphs>
  <Slides>11</Slides>
  <Notes>1</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Larissa</vt:lpstr>
      <vt:lpstr>Die Zeitgleichung - ihre Darstellung im Kalenderjahr und als Analemma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Zeitgleichung Darstellung über 365 Kalendertage und als Analemma</dc:title>
  <dc:creator>holdi</dc:creator>
  <cp:lastModifiedBy>holdi</cp:lastModifiedBy>
  <cp:revision>86</cp:revision>
  <dcterms:created xsi:type="dcterms:W3CDTF">2026-05-05T14:04:51Z</dcterms:created>
  <dcterms:modified xsi:type="dcterms:W3CDTF">2026-06-04T18:42:31Z</dcterms:modified>
</cp:coreProperties>
</file>